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336" r:id="rId3"/>
    <p:sldId id="344" r:id="rId4"/>
    <p:sldId id="356" r:id="rId5"/>
    <p:sldId id="350" r:id="rId6"/>
    <p:sldId id="347" r:id="rId7"/>
    <p:sldId id="352" r:id="rId8"/>
    <p:sldId id="353" r:id="rId9"/>
    <p:sldId id="354" r:id="rId10"/>
    <p:sldId id="351" r:id="rId11"/>
    <p:sldId id="346" r:id="rId12"/>
    <p:sldId id="348" r:id="rId13"/>
    <p:sldId id="345" r:id="rId14"/>
    <p:sldId id="355" r:id="rId15"/>
    <p:sldId id="34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FF40FF"/>
    <a:srgbClr val="009999"/>
    <a:srgbClr val="008080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23"/>
    <p:restoredTop sz="94444"/>
  </p:normalViewPr>
  <p:slideViewPr>
    <p:cSldViewPr snapToGrid="0">
      <p:cViewPr varScale="1">
        <p:scale>
          <a:sx n="89" d="100"/>
          <a:sy n="89" d="100"/>
        </p:scale>
        <p:origin x="108" y="1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image1.jp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CCOBJPGL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3/30/2025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Inheritance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135B2-24C1-EF5F-3A6A-068D9B954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E17C4-320F-5560-7F46-A64328A35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When to use private?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5FBF46-DB02-9EA2-FEC8-3723D6515FF4}"/>
              </a:ext>
            </a:extLst>
          </p:cNvPr>
          <p:cNvSpPr txBox="1"/>
          <p:nvPr/>
        </p:nvSpPr>
        <p:spPr>
          <a:xfrm>
            <a:off x="9370520" y="4846201"/>
            <a:ext cx="20505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set()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971B7-131A-C1E4-F6DA-01070F8F0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71" y="1906893"/>
            <a:ext cx="10515600" cy="4351338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chemeClr val="bg1"/>
              </a:solidFill>
              <a:effectLst/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6C6C0D-1AEE-70B1-506A-9D14E9D10301}"/>
              </a:ext>
            </a:extLst>
          </p:cNvPr>
          <p:cNvSpPr txBox="1"/>
          <p:nvPr/>
        </p:nvSpPr>
        <p:spPr>
          <a:xfrm>
            <a:off x="1422426" y="262149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DA2EE9-DB22-0A1C-3CFB-ED61EC9E5AF6}"/>
              </a:ext>
            </a:extLst>
          </p:cNvPr>
          <p:cNvSpPr txBox="1"/>
          <p:nvPr/>
        </p:nvSpPr>
        <p:spPr>
          <a:xfrm>
            <a:off x="4706332" y="2621495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0F8A3D-7A3A-97CD-DF68-C0D1008BB02E}"/>
              </a:ext>
            </a:extLst>
          </p:cNvPr>
          <p:cNvSpPr txBox="1"/>
          <p:nvPr/>
        </p:nvSpPr>
        <p:spPr>
          <a:xfrm>
            <a:off x="5558888" y="2622851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726598-E992-9982-87A0-130FFB4ED82F}"/>
              </a:ext>
            </a:extLst>
          </p:cNvPr>
          <p:cNvSpPr txBox="1"/>
          <p:nvPr/>
        </p:nvSpPr>
        <p:spPr>
          <a:xfrm>
            <a:off x="8286686" y="2618721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D42FE-6D40-A5CA-3D41-3835EEA2DC28}"/>
              </a:ext>
            </a:extLst>
          </p:cNvPr>
          <p:cNvSpPr txBox="1"/>
          <p:nvPr/>
        </p:nvSpPr>
        <p:spPr>
          <a:xfrm>
            <a:off x="1422426" y="5048527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CED046-05CE-4939-4B0B-FC7409935E98}"/>
              </a:ext>
            </a:extLst>
          </p:cNvPr>
          <p:cNvSpPr txBox="1"/>
          <p:nvPr/>
        </p:nvSpPr>
        <p:spPr>
          <a:xfrm>
            <a:off x="947483" y="2023702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C12EAF-E8A0-0CD1-C3AE-BD3049ED2CCD}"/>
              </a:ext>
            </a:extLst>
          </p:cNvPr>
          <p:cNvSpPr txBox="1"/>
          <p:nvPr/>
        </p:nvSpPr>
        <p:spPr>
          <a:xfrm>
            <a:off x="3959821" y="2001797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C85E91-AE2D-44E3-691F-A6EF66817C08}"/>
              </a:ext>
            </a:extLst>
          </p:cNvPr>
          <p:cNvSpPr txBox="1"/>
          <p:nvPr/>
        </p:nvSpPr>
        <p:spPr>
          <a:xfrm>
            <a:off x="947483" y="5411203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EE3843-D1EF-9F74-B1D7-0FA495481001}"/>
              </a:ext>
            </a:extLst>
          </p:cNvPr>
          <p:cNvSpPr txBox="1"/>
          <p:nvPr/>
        </p:nvSpPr>
        <p:spPr>
          <a:xfrm>
            <a:off x="1879725" y="3382480"/>
            <a:ext cx="52656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Person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Person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1E5A03-5214-C488-78C1-A7DFA1F8BC5D}"/>
              </a:ext>
            </a:extLst>
          </p:cNvPr>
          <p:cNvSpPr txBox="1"/>
          <p:nvPr/>
        </p:nvSpPr>
        <p:spPr>
          <a:xfrm>
            <a:off x="1879724" y="3962089"/>
            <a:ext cx="35424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</a:t>
            </a:r>
            <a:r>
              <a:rPr lang="en-PH" sz="2500" dirty="0" err="1">
                <a:solidFill>
                  <a:srgbClr val="FFC000"/>
                </a:solidFill>
                <a:latin typeface="Consolas" panose="020B0609020204030204" pitchFamily="49" charset="0"/>
              </a:rPr>
              <a:t>Elizer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”;</a:t>
            </a:r>
            <a:endParaRPr lang="en-PH" sz="2500" dirty="0">
              <a:solidFill>
                <a:srgbClr val="FFC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7DB5F8-7A50-D2B5-AB4D-127474CD5EAB}"/>
              </a:ext>
            </a:extLst>
          </p:cNvPr>
          <p:cNvSpPr txBox="1"/>
          <p:nvPr/>
        </p:nvSpPr>
        <p:spPr>
          <a:xfrm>
            <a:off x="8170700" y="3758096"/>
            <a:ext cx="2958422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This will be an error. We cannot set values for private variables like this.</a:t>
            </a: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EFC20483-8506-3EFB-866F-BE7CD714E7B2}"/>
              </a:ext>
            </a:extLst>
          </p:cNvPr>
          <p:cNvSpPr/>
          <p:nvPr/>
        </p:nvSpPr>
        <p:spPr>
          <a:xfrm>
            <a:off x="5675718" y="3987594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5A981D5-57E2-3E6F-3077-5AFA0711435D}"/>
              </a:ext>
            </a:extLst>
          </p:cNvPr>
          <p:cNvSpPr txBox="1"/>
          <p:nvPr/>
        </p:nvSpPr>
        <p:spPr>
          <a:xfrm>
            <a:off x="1879723" y="4505308"/>
            <a:ext cx="569769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creditcardnumber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“123”;</a:t>
            </a:r>
            <a:endParaRPr lang="en-PH" sz="2500" dirty="0">
              <a:solidFill>
                <a:srgbClr val="FFC000"/>
              </a:solidFill>
            </a:endParaRPr>
          </a:p>
        </p:txBody>
      </p:sp>
      <p:sp>
        <p:nvSpPr>
          <p:cNvPr id="35" name="Arrow: Left 34">
            <a:extLst>
              <a:ext uri="{FF2B5EF4-FFF2-40B4-BE49-F238E27FC236}">
                <a16:creationId xmlns:a16="http://schemas.microsoft.com/office/drawing/2014/main" id="{91A60B0E-9141-C8AA-D96B-DB9149D1CAAE}"/>
              </a:ext>
            </a:extLst>
          </p:cNvPr>
          <p:cNvSpPr/>
          <p:nvPr/>
        </p:nvSpPr>
        <p:spPr>
          <a:xfrm>
            <a:off x="7037518" y="4439143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47076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5" grpId="0"/>
      <p:bldP spid="16" grpId="0" animBg="1"/>
      <p:bldP spid="34" grpId="0"/>
      <p:bldP spid="3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2C88AA-D2D7-CC05-025B-F42349B56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384BE-01EF-94BE-F4E5-005678B6B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Private variables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88F0F-9041-5D1D-8C16-AA95783E4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>
              <a:buNone/>
            </a:pPr>
            <a:r>
              <a:rPr lang="en-US" sz="3000" dirty="0"/>
              <a:t>You will not be able to change the value of private variables if you are in another class.</a:t>
            </a:r>
          </a:p>
          <a:p>
            <a:pPr marL="0" indent="0" algn="l">
              <a:buNone/>
            </a:pPr>
            <a:endParaRPr lang="en-US" sz="3000" dirty="0"/>
          </a:p>
          <a:p>
            <a:pPr marL="0" indent="0" algn="l">
              <a:buNone/>
            </a:pPr>
            <a:r>
              <a:rPr lang="en-US" sz="3000" dirty="0"/>
              <a:t>You will get an error </a:t>
            </a:r>
            <a:r>
              <a:rPr lang="en-US" sz="3000" dirty="0">
                <a:solidFill>
                  <a:srgbClr val="FF0000"/>
                </a:solidFill>
                <a:latin typeface="Consolas" panose="020B0609020204030204" pitchFamily="49" charset="0"/>
              </a:rPr>
              <a:t>“The field name is not visible” </a:t>
            </a:r>
            <a:r>
              <a:rPr lang="en-US" sz="3000" dirty="0"/>
              <a:t>if you try to access private variables outside another class.</a:t>
            </a:r>
          </a:p>
          <a:p>
            <a:pPr marL="0" indent="0" algn="l">
              <a:buNone/>
            </a:pPr>
            <a:endParaRPr lang="en-US" sz="3000" dirty="0"/>
          </a:p>
          <a:p>
            <a:pPr marL="0" indent="0" algn="l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34138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B4955-183D-51FC-C8BB-A263074E0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EDDF-7862-CCCD-0D24-9B8A98A83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set() and get() methods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C72E-4062-2B0C-8DBD-7D7919F3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>
              <a:buNone/>
            </a:pPr>
            <a:r>
              <a:rPr lang="en-US" sz="3000" dirty="0"/>
              <a:t>These methods are used to </a:t>
            </a:r>
            <a:r>
              <a:rPr lang="en-US" sz="3000" b="1" dirty="0">
                <a:solidFill>
                  <a:srgbClr val="0070C0"/>
                </a:solidFill>
              </a:rPr>
              <a:t>provide access to private variables to other classes</a:t>
            </a:r>
            <a:r>
              <a:rPr lang="en-US" sz="3000" dirty="0"/>
              <a:t>.</a:t>
            </a:r>
          </a:p>
          <a:p>
            <a:pPr marL="0" indent="0" algn="l">
              <a:buNone/>
            </a:pPr>
            <a:endParaRPr lang="en-US" sz="3000" dirty="0"/>
          </a:p>
          <a:p>
            <a:pPr marL="0" indent="0" algn="l">
              <a:buNone/>
            </a:pPr>
            <a:r>
              <a:rPr lang="en-US" sz="3000" dirty="0"/>
              <a:t>The get method returns the variable value, and the set method sets the value.</a:t>
            </a:r>
          </a:p>
        </p:txBody>
      </p:sp>
    </p:spTree>
    <p:extLst>
      <p:ext uri="{BB962C8B-B14F-4D97-AF65-F5344CB8AC3E}">
        <p14:creationId xmlns:p14="http://schemas.microsoft.com/office/powerpoint/2010/main" val="961638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62B34-6884-C494-64EF-419F937AF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set() and get() methods</a:t>
            </a:r>
            <a:endParaRPr lang="en-PH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376C784-9C14-2C34-35C1-DEEDE74A39E8}"/>
              </a:ext>
            </a:extLst>
          </p:cNvPr>
          <p:cNvSpPr txBox="1">
            <a:spLocks/>
          </p:cNvSpPr>
          <p:nvPr/>
        </p:nvSpPr>
        <p:spPr>
          <a:xfrm>
            <a:off x="490818" y="2053431"/>
            <a:ext cx="11349318" cy="473867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4591D4-9822-7A69-578D-01B413AB59D4}"/>
              </a:ext>
            </a:extLst>
          </p:cNvPr>
          <p:cNvSpPr txBox="1"/>
          <p:nvPr/>
        </p:nvSpPr>
        <p:spPr>
          <a:xfrm>
            <a:off x="997324" y="2159025"/>
            <a:ext cx="132144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F561100-75F7-A84E-FB29-CD6ED5B463A5}"/>
              </a:ext>
            </a:extLst>
          </p:cNvPr>
          <p:cNvSpPr txBox="1"/>
          <p:nvPr/>
        </p:nvSpPr>
        <p:spPr>
          <a:xfrm>
            <a:off x="2060086" y="2154111"/>
            <a:ext cx="12524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Person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6D70125-50CF-C8E7-64EE-2F85629809D9}"/>
              </a:ext>
            </a:extLst>
          </p:cNvPr>
          <p:cNvSpPr txBox="1"/>
          <p:nvPr/>
        </p:nvSpPr>
        <p:spPr>
          <a:xfrm>
            <a:off x="3312550" y="2125589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AF5D76B-0A5A-8F5C-6D63-465A7EA25AF8}"/>
              </a:ext>
            </a:extLst>
          </p:cNvPr>
          <p:cNvSpPr txBox="1"/>
          <p:nvPr/>
        </p:nvSpPr>
        <p:spPr>
          <a:xfrm>
            <a:off x="1373104" y="2772004"/>
            <a:ext cx="396866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private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endParaRPr lang="en-PH" sz="25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0F7DF3-EF6F-400D-DCB0-CFA380E362D8}"/>
              </a:ext>
            </a:extLst>
          </p:cNvPr>
          <p:cNvSpPr txBox="1"/>
          <p:nvPr/>
        </p:nvSpPr>
        <p:spPr>
          <a:xfrm>
            <a:off x="997323" y="6218903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2279F1-CEA1-8B74-D06B-954E5631C3B2}"/>
              </a:ext>
            </a:extLst>
          </p:cNvPr>
          <p:cNvSpPr txBox="1"/>
          <p:nvPr/>
        </p:nvSpPr>
        <p:spPr>
          <a:xfrm>
            <a:off x="1373104" y="3376913"/>
            <a:ext cx="504590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getName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PH" sz="2500" dirty="0">
                <a:latin typeface="Consolas" panose="020B0609020204030204" pitchFamily="49" charset="0"/>
              </a:rPr>
              <a:t>	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return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this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  <a:p>
            <a:endParaRPr lang="en-PH" sz="25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DB1572-C788-49D0-8D4E-1B52FA966A87}"/>
              </a:ext>
            </a:extLst>
          </p:cNvPr>
          <p:cNvSpPr txBox="1"/>
          <p:nvPr/>
        </p:nvSpPr>
        <p:spPr>
          <a:xfrm>
            <a:off x="1373103" y="4844552"/>
            <a:ext cx="68371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setName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newName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n-PH" sz="2500" dirty="0">
                <a:latin typeface="Consolas" panose="020B0609020204030204" pitchFamily="49" charset="0"/>
              </a:rPr>
              <a:t>	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this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newName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  <a:p>
            <a:endParaRPr lang="en-PH" sz="25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9FB2F70-40A2-656F-0F40-9303925DA409}"/>
              </a:ext>
            </a:extLst>
          </p:cNvPr>
          <p:cNvSpPr txBox="1"/>
          <p:nvPr/>
        </p:nvSpPr>
        <p:spPr>
          <a:xfrm>
            <a:off x="6832622" y="2774228"/>
            <a:ext cx="285462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Private variable</a:t>
            </a:r>
          </a:p>
        </p:txBody>
      </p:sp>
      <p:sp>
        <p:nvSpPr>
          <p:cNvPr id="27" name="Arrow: Left 26">
            <a:extLst>
              <a:ext uri="{FF2B5EF4-FFF2-40B4-BE49-F238E27FC236}">
                <a16:creationId xmlns:a16="http://schemas.microsoft.com/office/drawing/2014/main" id="{D450F782-7818-1908-A740-758BBF9E3F1A}"/>
              </a:ext>
            </a:extLst>
          </p:cNvPr>
          <p:cNvSpPr/>
          <p:nvPr/>
        </p:nvSpPr>
        <p:spPr>
          <a:xfrm>
            <a:off x="5653086" y="2766798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2C15E1A-3350-A340-0A9A-ACF17B87FCF1}"/>
              </a:ext>
            </a:extLst>
          </p:cNvPr>
          <p:cNvSpPr txBox="1"/>
          <p:nvPr/>
        </p:nvSpPr>
        <p:spPr>
          <a:xfrm>
            <a:off x="7208403" y="3537581"/>
            <a:ext cx="285462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get() method</a:t>
            </a:r>
          </a:p>
        </p:txBody>
      </p:sp>
      <p:sp>
        <p:nvSpPr>
          <p:cNvPr id="29" name="Arrow: Left 28">
            <a:extLst>
              <a:ext uri="{FF2B5EF4-FFF2-40B4-BE49-F238E27FC236}">
                <a16:creationId xmlns:a16="http://schemas.microsoft.com/office/drawing/2014/main" id="{F0C765E6-3C84-F6BC-928D-B2BA1B68A68A}"/>
              </a:ext>
            </a:extLst>
          </p:cNvPr>
          <p:cNvSpPr/>
          <p:nvPr/>
        </p:nvSpPr>
        <p:spPr>
          <a:xfrm>
            <a:off x="6028867" y="3530151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A5DE73F-EA52-AEB1-C7CC-FA3FC43525E0}"/>
              </a:ext>
            </a:extLst>
          </p:cNvPr>
          <p:cNvSpPr txBox="1"/>
          <p:nvPr/>
        </p:nvSpPr>
        <p:spPr>
          <a:xfrm>
            <a:off x="9370520" y="4846201"/>
            <a:ext cx="20505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set() method</a:t>
            </a:r>
          </a:p>
        </p:txBody>
      </p:sp>
      <p:sp>
        <p:nvSpPr>
          <p:cNvPr id="31" name="Arrow: Left 30">
            <a:extLst>
              <a:ext uri="{FF2B5EF4-FFF2-40B4-BE49-F238E27FC236}">
                <a16:creationId xmlns:a16="http://schemas.microsoft.com/office/drawing/2014/main" id="{73301BFD-46B1-CFBF-B1A5-4D0FA419FF5C}"/>
              </a:ext>
            </a:extLst>
          </p:cNvPr>
          <p:cNvSpPr/>
          <p:nvPr/>
        </p:nvSpPr>
        <p:spPr>
          <a:xfrm>
            <a:off x="8190984" y="4838771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83607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 animBg="1"/>
      <p:bldP spid="28" grpId="0"/>
      <p:bldP spid="29" grpId="0" animBg="1"/>
      <p:bldP spid="30" grpId="0"/>
      <p:bldP spid="3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A77BEA-B273-128A-CC4D-6751C078C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675C5-6458-7120-EB7F-F72AF1775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set() and get() methods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758F5A-59E3-695F-C9C1-F92F16CD1EED}"/>
              </a:ext>
            </a:extLst>
          </p:cNvPr>
          <p:cNvSpPr txBox="1"/>
          <p:nvPr/>
        </p:nvSpPr>
        <p:spPr>
          <a:xfrm>
            <a:off x="9370520" y="4846201"/>
            <a:ext cx="20505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set()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D6C99-BC88-AAA7-433C-C026E9A2D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71" y="1906893"/>
            <a:ext cx="10515600" cy="4351338"/>
          </a:xfrm>
          <a:solidFill>
            <a:schemeClr val="tx1"/>
          </a:solidFill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b="0" i="0" dirty="0">
              <a:solidFill>
                <a:schemeClr val="bg1"/>
              </a:solidFill>
              <a:effectLst/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39E0A0-A031-C133-A8CE-E71A0AAB7C9F}"/>
              </a:ext>
            </a:extLst>
          </p:cNvPr>
          <p:cNvSpPr txBox="1"/>
          <p:nvPr/>
        </p:nvSpPr>
        <p:spPr>
          <a:xfrm>
            <a:off x="1422426" y="262149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E435BA-C40B-EC69-3797-C70705D20660}"/>
              </a:ext>
            </a:extLst>
          </p:cNvPr>
          <p:cNvSpPr txBox="1"/>
          <p:nvPr/>
        </p:nvSpPr>
        <p:spPr>
          <a:xfrm>
            <a:off x="4706332" y="2621495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F15993-E94B-9D0C-8234-86C3D1645D89}"/>
              </a:ext>
            </a:extLst>
          </p:cNvPr>
          <p:cNvSpPr txBox="1"/>
          <p:nvPr/>
        </p:nvSpPr>
        <p:spPr>
          <a:xfrm>
            <a:off x="5558888" y="2622851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CE53DC-0567-3FBC-D54D-C30E8BED8847}"/>
              </a:ext>
            </a:extLst>
          </p:cNvPr>
          <p:cNvSpPr txBox="1"/>
          <p:nvPr/>
        </p:nvSpPr>
        <p:spPr>
          <a:xfrm>
            <a:off x="8286686" y="2618721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DB9767-9EB4-1708-2158-6C3EE985FC93}"/>
              </a:ext>
            </a:extLst>
          </p:cNvPr>
          <p:cNvSpPr txBox="1"/>
          <p:nvPr/>
        </p:nvSpPr>
        <p:spPr>
          <a:xfrm>
            <a:off x="1422426" y="5048527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6B419C-70AA-6ABA-48E4-14A1F58B04DF}"/>
              </a:ext>
            </a:extLst>
          </p:cNvPr>
          <p:cNvSpPr txBox="1"/>
          <p:nvPr/>
        </p:nvSpPr>
        <p:spPr>
          <a:xfrm>
            <a:off x="947483" y="2023702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4CBCE2-E92B-51A0-84D3-5035A1469511}"/>
              </a:ext>
            </a:extLst>
          </p:cNvPr>
          <p:cNvSpPr txBox="1"/>
          <p:nvPr/>
        </p:nvSpPr>
        <p:spPr>
          <a:xfrm>
            <a:off x="3959821" y="2001797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FD7BC5-7AF4-8798-865E-AB9535E56C0C}"/>
              </a:ext>
            </a:extLst>
          </p:cNvPr>
          <p:cNvSpPr txBox="1"/>
          <p:nvPr/>
        </p:nvSpPr>
        <p:spPr>
          <a:xfrm>
            <a:off x="947483" y="5411203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95278A-8871-3871-1A7D-D96FB15680C0}"/>
              </a:ext>
            </a:extLst>
          </p:cNvPr>
          <p:cNvSpPr txBox="1"/>
          <p:nvPr/>
        </p:nvSpPr>
        <p:spPr>
          <a:xfrm>
            <a:off x="1879725" y="3382480"/>
            <a:ext cx="52656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Person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Person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6F4639-48D3-B0D1-4437-68E95BC5DE16}"/>
              </a:ext>
            </a:extLst>
          </p:cNvPr>
          <p:cNvSpPr txBox="1"/>
          <p:nvPr/>
        </p:nvSpPr>
        <p:spPr>
          <a:xfrm>
            <a:off x="1879724" y="3962089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setName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</a:t>
            </a:r>
            <a:r>
              <a:rPr lang="en-PH" sz="2500" dirty="0" err="1">
                <a:solidFill>
                  <a:srgbClr val="FFC000"/>
                </a:solidFill>
                <a:latin typeface="Consolas" panose="020B0609020204030204" pitchFamily="49" charset="0"/>
              </a:rPr>
              <a:t>Elizer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”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F37C268-CCDC-F1BB-1C2F-76A4A3F8ADF6}"/>
              </a:ext>
            </a:extLst>
          </p:cNvPr>
          <p:cNvSpPr txBox="1"/>
          <p:nvPr/>
        </p:nvSpPr>
        <p:spPr>
          <a:xfrm>
            <a:off x="1879723" y="4505308"/>
            <a:ext cx="868966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500" dirty="0" err="1">
                <a:solidFill>
                  <a:srgbClr val="FF40FF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500" dirty="0" err="1">
                <a:solidFill>
                  <a:srgbClr val="FF40FF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“My name is” +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getName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11221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3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1F0C99-55A2-BFA2-2A35-A290A3887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7E1B7-F804-4374-3322-5122FF367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Why use Encapsulation?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D0058-2E10-2DFB-CA37-FF0CEF5DA5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>
              <a:lnSpc>
                <a:spcPct val="110000"/>
              </a:lnSpc>
              <a:buNone/>
            </a:pPr>
            <a:r>
              <a:rPr lang="en-US" b="1" dirty="0">
                <a:solidFill>
                  <a:srgbClr val="0070C0"/>
                </a:solidFill>
              </a:rPr>
              <a:t>Control of Data</a:t>
            </a:r>
            <a:r>
              <a:rPr lang="en-US" dirty="0"/>
              <a:t>. We can make the variables of the class read-only or write-only depending on our requirement.</a:t>
            </a:r>
          </a:p>
          <a:p>
            <a:pPr marL="0" indent="0" algn="l">
              <a:lnSpc>
                <a:spcPct val="110000"/>
              </a:lnSpc>
              <a:buNone/>
            </a:pPr>
            <a:endParaRPr lang="en-US" dirty="0"/>
          </a:p>
          <a:p>
            <a:pPr marL="0" indent="0" algn="l">
              <a:lnSpc>
                <a:spcPct val="110000"/>
              </a:lnSpc>
              <a:buNone/>
            </a:pPr>
            <a:r>
              <a:rPr lang="en-US" b="1" dirty="0">
                <a:solidFill>
                  <a:srgbClr val="0070C0"/>
                </a:solidFill>
              </a:rPr>
              <a:t>Hide and Protect Data</a:t>
            </a:r>
            <a:r>
              <a:rPr lang="en-US" dirty="0"/>
              <a:t>. You do not need to show to everyone especially to other users the implementation and the structure of a class. There are confidential data that should be hidden (e.g. credit card numbers) and data that can be visible to others (e.g. username).</a:t>
            </a:r>
          </a:p>
          <a:p>
            <a:pPr marL="0" indent="0" algn="l">
              <a:lnSpc>
                <a:spcPct val="110000"/>
              </a:lnSpc>
              <a:buNone/>
            </a:pPr>
            <a:endParaRPr lang="en-US" dirty="0"/>
          </a:p>
          <a:p>
            <a:pPr marL="0" indent="0" algn="l">
              <a:lnSpc>
                <a:spcPct val="110000"/>
              </a:lnSpc>
              <a:buNone/>
            </a:pPr>
            <a:endParaRPr lang="en-US" dirty="0"/>
          </a:p>
          <a:p>
            <a:pPr marL="0" indent="0" algn="l">
              <a:lnSpc>
                <a:spcPct val="110000"/>
              </a:lnSpc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302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2CC86-0E64-88F9-6539-D0D0F59F3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3BD9E-C99E-D828-633E-17B42DCF5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Meaning of Inherit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25C45-727B-A0B0-A92E-4421DC084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885791" cy="435133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dirty="0"/>
              <a:t>To receive from a parent or ancestor by genetic transmission.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</p:txBody>
      </p:sp>
      <p:pic>
        <p:nvPicPr>
          <p:cNvPr id="4" name="Picture 3" descr="A picture containing cat, indoor, domestic cat, mammal&#10;&#10;Description automatically generated">
            <a:extLst>
              <a:ext uri="{FF2B5EF4-FFF2-40B4-BE49-F238E27FC236}">
                <a16:creationId xmlns:a16="http://schemas.microsoft.com/office/drawing/2014/main" id="{37A14B4A-8A26-7CEC-614C-AB4ACE309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754" y="2151932"/>
            <a:ext cx="381000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472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FFEAB-5BD7-FE13-3FC4-B116AEA2C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7DC54-A3C3-FCB5-2052-F484D8B43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Inheritance in Java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5D4DD-53D1-E9CA-DCDB-B1264B761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>
              <a:buNone/>
            </a:pPr>
            <a:r>
              <a:rPr lang="en-US" dirty="0"/>
              <a:t>In Java, it is possible to inherit attributes and methods from one class to another. 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The new class that is created is known as a subclass (child or derived class) and the existing class from where the child class is derived is known as a superclass (parent or base class).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523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66502-8D5D-6A59-75BD-634B98BA3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0918F-577F-27DA-3DAE-3D1EE7D73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Inheritance in Java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59780-2BC3-3B8A-E096-AF8C17FC4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>
              <a:buNone/>
            </a:pPr>
            <a:r>
              <a:rPr lang="en-US" dirty="0"/>
              <a:t>In Java, it is possible to inherit attributes and methods from one class to another. 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The new class that is created is known as a subclass (child or derived class) and the existing class from where the child class is derived is known as a superclass (parent or base class).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To inherit from a class, the 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US" dirty="0"/>
              <a:t> keyword is used.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803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75FAFD-F129-B8CC-DEB4-ED0B2D727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6C4D7C6-712C-222F-D431-0BD01589B055}"/>
              </a:ext>
            </a:extLst>
          </p:cNvPr>
          <p:cNvSpPr txBox="1"/>
          <p:nvPr/>
        </p:nvSpPr>
        <p:spPr>
          <a:xfrm>
            <a:off x="1586034" y="3140723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9B19E4D0-CA72-EA27-DBF5-CB8CC94952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198843"/>
              </p:ext>
            </p:extLst>
          </p:nvPr>
        </p:nvGraphicFramePr>
        <p:xfrm>
          <a:off x="5561219" y="1392035"/>
          <a:ext cx="1653088" cy="1356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Mommy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700" dirty="0"/>
                        <a:t>String surname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getSurname</a:t>
                      </a:r>
                      <a:r>
                        <a:rPr lang="en-PH" dirty="0"/>
                        <a:t>()</a:t>
                      </a:r>
                    </a:p>
                    <a:p>
                      <a:endParaRPr lang="en-PH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7" name="Table 5">
            <a:extLst>
              <a:ext uri="{FF2B5EF4-FFF2-40B4-BE49-F238E27FC236}">
                <a16:creationId xmlns:a16="http://schemas.microsoft.com/office/drawing/2014/main" id="{E48402C5-2C37-314F-B23B-5A90DCDBA7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490528"/>
              </p:ext>
            </p:extLst>
          </p:nvPr>
        </p:nvGraphicFramePr>
        <p:xfrm>
          <a:off x="1546890" y="3690505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368910A5-7C79-CAF3-637E-35647EE6D4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319183"/>
              </p:ext>
            </p:extLst>
          </p:nvPr>
        </p:nvGraphicFramePr>
        <p:xfrm>
          <a:off x="9500829" y="3690505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Daughter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14A78740-4956-0A80-9A65-66BDEB862CDA}"/>
              </a:ext>
            </a:extLst>
          </p:cNvPr>
          <p:cNvCxnSpPr>
            <a:cxnSpLocks/>
            <a:stCxn id="17" idx="0"/>
            <a:endCxn id="16" idx="1"/>
          </p:cNvCxnSpPr>
          <p:nvPr/>
        </p:nvCxnSpPr>
        <p:spPr>
          <a:xfrm rot="5400000" flipH="1" flipV="1">
            <a:off x="3157181" y="1286468"/>
            <a:ext cx="1620290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D12B587C-590A-F6AE-1365-B3721BE59D8A}"/>
              </a:ext>
            </a:extLst>
          </p:cNvPr>
          <p:cNvCxnSpPr>
            <a:cxnSpLocks/>
            <a:stCxn id="18" idx="0"/>
            <a:endCxn id="16" idx="3"/>
          </p:cNvCxnSpPr>
          <p:nvPr/>
        </p:nvCxnSpPr>
        <p:spPr>
          <a:xfrm rot="16200000" flipV="1">
            <a:off x="7960695" y="1323827"/>
            <a:ext cx="1620290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8AC2DEF-A84E-0D8C-8E92-365557586781}"/>
              </a:ext>
            </a:extLst>
          </p:cNvPr>
          <p:cNvSpPr txBox="1"/>
          <p:nvPr/>
        </p:nvSpPr>
        <p:spPr>
          <a:xfrm>
            <a:off x="1324908" y="4992179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D81B06-057E-D7A7-3198-9F953D179CA0}"/>
              </a:ext>
            </a:extLst>
          </p:cNvPr>
          <p:cNvSpPr txBox="1"/>
          <p:nvPr/>
        </p:nvSpPr>
        <p:spPr>
          <a:xfrm>
            <a:off x="2747889" y="1598686"/>
            <a:ext cx="2438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Superclass/Parent Class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B750A0-AC3F-BE42-D870-BFBCB3234DD4}"/>
              </a:ext>
            </a:extLst>
          </p:cNvPr>
          <p:cNvSpPr txBox="1"/>
          <p:nvPr/>
        </p:nvSpPr>
        <p:spPr>
          <a:xfrm>
            <a:off x="9353569" y="4994234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</p:spTree>
    <p:extLst>
      <p:ext uri="{BB962C8B-B14F-4D97-AF65-F5344CB8AC3E}">
        <p14:creationId xmlns:p14="http://schemas.microsoft.com/office/powerpoint/2010/main" val="203582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4241D7-7401-56DA-21B9-8DF05B017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18D3D-C542-CB00-A97E-E8DBEAE02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Public variables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AF410-16D4-18AF-8316-52C616C06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286869"/>
            <a:ext cx="10867465" cy="4351338"/>
          </a:xfrm>
        </p:spPr>
        <p:txBody>
          <a:bodyPr>
            <a:noAutofit/>
          </a:bodyPr>
          <a:lstStyle/>
          <a:p>
            <a:r>
              <a:rPr lang="en-US" sz="3000" dirty="0"/>
              <a:t>Public variables </a:t>
            </a:r>
            <a:r>
              <a:rPr lang="en-US" sz="3000" b="1" dirty="0">
                <a:solidFill>
                  <a:srgbClr val="0070C0"/>
                </a:solidFill>
              </a:rPr>
              <a:t>can be accessed by all classes</a:t>
            </a:r>
            <a:r>
              <a:rPr lang="en-US" sz="3000" dirty="0"/>
              <a:t>.</a:t>
            </a:r>
          </a:p>
          <a:p>
            <a:endParaRPr lang="en-US" sz="3000" dirty="0"/>
          </a:p>
          <a:p>
            <a:r>
              <a:rPr lang="en-US" sz="3000" dirty="0"/>
              <a:t>Use public variables when </a:t>
            </a:r>
            <a:r>
              <a:rPr lang="en-US" sz="3000" b="1" dirty="0">
                <a:solidFill>
                  <a:srgbClr val="0070C0"/>
                </a:solidFill>
              </a:rPr>
              <a:t>encapsulation is not necessary</a:t>
            </a:r>
            <a:r>
              <a:rPr lang="en-US" sz="3000" dirty="0"/>
              <a:t>.</a:t>
            </a:r>
          </a:p>
          <a:p>
            <a:endParaRPr lang="en-US" sz="3000" dirty="0"/>
          </a:p>
          <a:p>
            <a:r>
              <a:rPr lang="en-US" sz="3000" dirty="0"/>
              <a:t>If the </a:t>
            </a:r>
            <a:r>
              <a:rPr lang="en-US" sz="3000" b="1" dirty="0">
                <a:solidFill>
                  <a:srgbClr val="0070C0"/>
                </a:solidFill>
              </a:rPr>
              <a:t>variable is a constant</a:t>
            </a:r>
            <a:r>
              <a:rPr lang="en-US" sz="3000" dirty="0"/>
              <a:t>.</a:t>
            </a:r>
          </a:p>
          <a:p>
            <a:endParaRPr lang="en-US" sz="3000" dirty="0"/>
          </a:p>
          <a:p>
            <a:r>
              <a:rPr lang="en-US" sz="3000" dirty="0"/>
              <a:t>When a </a:t>
            </a:r>
            <a:r>
              <a:rPr lang="en-US" sz="3000" b="1" dirty="0">
                <a:solidFill>
                  <a:srgbClr val="0070C0"/>
                </a:solidFill>
              </a:rPr>
              <a:t>variable</a:t>
            </a:r>
            <a:r>
              <a:rPr lang="en-US" sz="3000" dirty="0"/>
              <a:t> </a:t>
            </a:r>
            <a:r>
              <a:rPr lang="en-US" sz="3000" b="1" dirty="0">
                <a:solidFill>
                  <a:srgbClr val="0070C0"/>
                </a:solidFill>
              </a:rPr>
              <a:t>needs to be accessed across multiple classes</a:t>
            </a:r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  <a:p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667712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C4BA2-7B43-A3FA-35F4-A0CA894AC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C2536-6B06-A61A-8C07-8375C804C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70"/>
            <a:ext cx="10515600" cy="1053784"/>
          </a:xfrm>
        </p:spPr>
        <p:txBody>
          <a:bodyPr/>
          <a:lstStyle/>
          <a:p>
            <a:r>
              <a:rPr lang="en-PH" dirty="0"/>
              <a:t>When to use public?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0EE8535-86F2-03A2-7C16-F54AE43630FA}"/>
              </a:ext>
            </a:extLst>
          </p:cNvPr>
          <p:cNvSpPr txBox="1">
            <a:spLocks/>
          </p:cNvSpPr>
          <p:nvPr/>
        </p:nvSpPr>
        <p:spPr>
          <a:xfrm>
            <a:off x="510989" y="2053431"/>
            <a:ext cx="11349318" cy="473867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41B40C-623E-1B72-E87C-AF3F7C7D3B78}"/>
              </a:ext>
            </a:extLst>
          </p:cNvPr>
          <p:cNvSpPr txBox="1"/>
          <p:nvPr/>
        </p:nvSpPr>
        <p:spPr>
          <a:xfrm>
            <a:off x="997324" y="2159025"/>
            <a:ext cx="132144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7E58A2-6720-0449-E7AD-D4ADD829D367}"/>
              </a:ext>
            </a:extLst>
          </p:cNvPr>
          <p:cNvSpPr txBox="1"/>
          <p:nvPr/>
        </p:nvSpPr>
        <p:spPr>
          <a:xfrm>
            <a:off x="2060086" y="2154111"/>
            <a:ext cx="12524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Person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E0913B-F4E1-E6AE-BA31-6F7FBB6B3A23}"/>
              </a:ext>
            </a:extLst>
          </p:cNvPr>
          <p:cNvSpPr txBox="1"/>
          <p:nvPr/>
        </p:nvSpPr>
        <p:spPr>
          <a:xfrm>
            <a:off x="3312550" y="2125589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1B6F92-8EB1-8C36-DCBF-4E451E3634EE}"/>
              </a:ext>
            </a:extLst>
          </p:cNvPr>
          <p:cNvSpPr txBox="1"/>
          <p:nvPr/>
        </p:nvSpPr>
        <p:spPr>
          <a:xfrm>
            <a:off x="1373104" y="2866457"/>
            <a:ext cx="65606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static final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int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pi =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3.14159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C7151BA-DAF9-4881-EE0A-A38D162093C9}"/>
              </a:ext>
            </a:extLst>
          </p:cNvPr>
          <p:cNvSpPr txBox="1"/>
          <p:nvPr/>
        </p:nvSpPr>
        <p:spPr>
          <a:xfrm>
            <a:off x="997323" y="5438339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DBDE97-13C6-6E3F-1FF7-A5176A1F56CA}"/>
              </a:ext>
            </a:extLst>
          </p:cNvPr>
          <p:cNvSpPr txBox="1"/>
          <p:nvPr/>
        </p:nvSpPr>
        <p:spPr>
          <a:xfrm>
            <a:off x="9275503" y="2877975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variable</a:t>
            </a:r>
          </a:p>
        </p:txBody>
      </p:sp>
      <p:sp>
        <p:nvSpPr>
          <p:cNvPr id="27" name="Arrow: Left 26">
            <a:extLst>
              <a:ext uri="{FF2B5EF4-FFF2-40B4-BE49-F238E27FC236}">
                <a16:creationId xmlns:a16="http://schemas.microsoft.com/office/drawing/2014/main" id="{8B3A9337-24B0-981C-5C1D-737F1F8BDEF1}"/>
              </a:ext>
            </a:extLst>
          </p:cNvPr>
          <p:cNvSpPr/>
          <p:nvPr/>
        </p:nvSpPr>
        <p:spPr>
          <a:xfrm>
            <a:off x="8008974" y="2866457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87CF87-5966-2789-1D26-9021E6C64E43}"/>
              </a:ext>
            </a:extLst>
          </p:cNvPr>
          <p:cNvSpPr txBox="1"/>
          <p:nvPr/>
        </p:nvSpPr>
        <p:spPr>
          <a:xfrm>
            <a:off x="1373104" y="3461245"/>
            <a:ext cx="479237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facebookURL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A8096-4C93-A48E-171E-18A9B2396998}"/>
              </a:ext>
            </a:extLst>
          </p:cNvPr>
          <p:cNvSpPr txBox="1"/>
          <p:nvPr/>
        </p:nvSpPr>
        <p:spPr>
          <a:xfrm>
            <a:off x="7531867" y="3481661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variable</a:t>
            </a: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72E11DD8-0796-54B7-146F-133A55E50B70}"/>
              </a:ext>
            </a:extLst>
          </p:cNvPr>
          <p:cNvSpPr/>
          <p:nvPr/>
        </p:nvSpPr>
        <p:spPr>
          <a:xfrm>
            <a:off x="6265338" y="3460566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E87D65-FC36-117A-21B7-5D673BC5851F}"/>
              </a:ext>
            </a:extLst>
          </p:cNvPr>
          <p:cNvSpPr txBox="1"/>
          <p:nvPr/>
        </p:nvSpPr>
        <p:spPr>
          <a:xfrm>
            <a:off x="1373102" y="4212257"/>
            <a:ext cx="67758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showTikTokHandle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(){</a:t>
            </a:r>
          </a:p>
          <a:p>
            <a:r>
              <a:rPr lang="en-PH" sz="2500" dirty="0">
                <a:latin typeface="Consolas" panose="020B0609020204030204" pitchFamily="49" charset="0"/>
              </a:rPr>
              <a:t>	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500" dirty="0" err="1">
                <a:solidFill>
                  <a:srgbClr val="FF40FF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500" dirty="0" err="1">
                <a:solidFill>
                  <a:srgbClr val="FF40FF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“@machoman”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  <a:p>
            <a:endParaRPr lang="en-PH" sz="2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6A44F-76EF-745A-85EB-E5FADCC3D4D9}"/>
              </a:ext>
            </a:extLst>
          </p:cNvPr>
          <p:cNvSpPr txBox="1"/>
          <p:nvPr/>
        </p:nvSpPr>
        <p:spPr>
          <a:xfrm>
            <a:off x="9415446" y="4649283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method</a:t>
            </a: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504FDF38-4098-B198-8467-2483237DA8C4}"/>
              </a:ext>
            </a:extLst>
          </p:cNvPr>
          <p:cNvSpPr/>
          <p:nvPr/>
        </p:nvSpPr>
        <p:spPr>
          <a:xfrm>
            <a:off x="8148917" y="4628188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4755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6" grpId="0"/>
      <p:bldP spid="27" grpId="0" animBg="1"/>
      <p:bldP spid="4" grpId="0"/>
      <p:bldP spid="5" grpId="0"/>
      <p:bldP spid="6" grpId="0" animBg="1"/>
      <p:bldP spid="7" grpId="0"/>
      <p:bldP spid="8" grpId="0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43F39-DD3A-5B47-FB95-6805CD107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8D8DB-738A-B528-9968-ED5E45568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Private variables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5CF42-073D-DB36-878F-82962228A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>
              <a:buNone/>
            </a:pPr>
            <a:r>
              <a:rPr lang="en-US" sz="3000" dirty="0"/>
              <a:t>Private variables </a:t>
            </a:r>
            <a:r>
              <a:rPr lang="en-US" sz="3000" b="1" dirty="0">
                <a:solidFill>
                  <a:srgbClr val="0070C0"/>
                </a:solidFill>
              </a:rPr>
              <a:t>can only be accessed within the same class where it is declared</a:t>
            </a:r>
            <a:r>
              <a:rPr lang="en-US" sz="3000" dirty="0"/>
              <a:t>. Other classes cannot access private variables.</a:t>
            </a:r>
          </a:p>
          <a:p>
            <a:pPr marL="0" indent="0" algn="l">
              <a:buNone/>
            </a:pPr>
            <a:endParaRPr lang="en-US" sz="3000" dirty="0"/>
          </a:p>
          <a:p>
            <a:pPr marL="0" indent="0" algn="l">
              <a:buNone/>
            </a:pPr>
            <a:r>
              <a:rPr lang="en-US" sz="3000" b="1" dirty="0">
                <a:solidFill>
                  <a:srgbClr val="0070C0"/>
                </a:solidFill>
              </a:rPr>
              <a:t>You will not be able to print the value of private variables </a:t>
            </a:r>
            <a:r>
              <a:rPr lang="en-US" sz="3000" dirty="0"/>
              <a:t>if you are trying to print it in another class.</a:t>
            </a:r>
          </a:p>
          <a:p>
            <a:pPr marL="0" indent="0" algn="l">
              <a:buNone/>
            </a:pPr>
            <a:endParaRPr lang="en-US" sz="3000" dirty="0"/>
          </a:p>
          <a:p>
            <a:pPr marL="0" indent="0" algn="l">
              <a:buNone/>
            </a:pPr>
            <a:endParaRPr lang="en-US" sz="3000" dirty="0"/>
          </a:p>
          <a:p>
            <a:pPr marL="0" indent="0" algn="l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435501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E6E09-D7BC-49A0-4E44-BBD0A736C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716D9-6F89-9DF5-6A1D-F828E4196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When to use private?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2DE194D-72FB-954A-0069-65DA225B7F00}"/>
              </a:ext>
            </a:extLst>
          </p:cNvPr>
          <p:cNvSpPr txBox="1">
            <a:spLocks/>
          </p:cNvSpPr>
          <p:nvPr/>
        </p:nvSpPr>
        <p:spPr>
          <a:xfrm>
            <a:off x="490818" y="2053431"/>
            <a:ext cx="11349318" cy="473867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4DD7FF-946C-230E-833C-3A90DAEC47AF}"/>
              </a:ext>
            </a:extLst>
          </p:cNvPr>
          <p:cNvSpPr txBox="1"/>
          <p:nvPr/>
        </p:nvSpPr>
        <p:spPr>
          <a:xfrm>
            <a:off x="997324" y="2159025"/>
            <a:ext cx="132144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2395DF-CAC2-A461-2FA4-6DDDA3877AE4}"/>
              </a:ext>
            </a:extLst>
          </p:cNvPr>
          <p:cNvSpPr txBox="1"/>
          <p:nvPr/>
        </p:nvSpPr>
        <p:spPr>
          <a:xfrm>
            <a:off x="2060086" y="2154111"/>
            <a:ext cx="12524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Person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C9A473-7236-B14B-AD53-28E18EB6C56C}"/>
              </a:ext>
            </a:extLst>
          </p:cNvPr>
          <p:cNvSpPr txBox="1"/>
          <p:nvPr/>
        </p:nvSpPr>
        <p:spPr>
          <a:xfrm>
            <a:off x="3312550" y="2125589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267112-5CB1-8A33-4F19-0783D8D12CBA}"/>
              </a:ext>
            </a:extLst>
          </p:cNvPr>
          <p:cNvSpPr txBox="1"/>
          <p:nvPr/>
        </p:nvSpPr>
        <p:spPr>
          <a:xfrm>
            <a:off x="1373104" y="2772004"/>
            <a:ext cx="396866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private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1F58AA-E6E9-8C27-694A-682933DBF520}"/>
              </a:ext>
            </a:extLst>
          </p:cNvPr>
          <p:cNvSpPr txBox="1"/>
          <p:nvPr/>
        </p:nvSpPr>
        <p:spPr>
          <a:xfrm>
            <a:off x="997323" y="4253850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7D151E-493C-B848-DBA0-EEF16BC39D2A}"/>
              </a:ext>
            </a:extLst>
          </p:cNvPr>
          <p:cNvSpPr txBox="1"/>
          <p:nvPr/>
        </p:nvSpPr>
        <p:spPr>
          <a:xfrm>
            <a:off x="6832622" y="2774228"/>
            <a:ext cx="285462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Private variable</a:t>
            </a:r>
          </a:p>
        </p:txBody>
      </p:sp>
      <p:sp>
        <p:nvSpPr>
          <p:cNvPr id="27" name="Arrow: Left 26">
            <a:extLst>
              <a:ext uri="{FF2B5EF4-FFF2-40B4-BE49-F238E27FC236}">
                <a16:creationId xmlns:a16="http://schemas.microsoft.com/office/drawing/2014/main" id="{A2EC088E-6B9A-0CEC-533C-A9339F37B105}"/>
              </a:ext>
            </a:extLst>
          </p:cNvPr>
          <p:cNvSpPr/>
          <p:nvPr/>
        </p:nvSpPr>
        <p:spPr>
          <a:xfrm>
            <a:off x="5653086" y="2766798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2DFF4D-0DB3-493E-1636-8B8C050071EA}"/>
              </a:ext>
            </a:extLst>
          </p:cNvPr>
          <p:cNvSpPr txBox="1"/>
          <p:nvPr/>
        </p:nvSpPr>
        <p:spPr>
          <a:xfrm>
            <a:off x="1373104" y="3463530"/>
            <a:ext cx="545951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private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int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creditcardnumber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11BCAF-7045-650D-6A9F-290D4D49E142}"/>
              </a:ext>
            </a:extLst>
          </p:cNvPr>
          <p:cNvSpPr txBox="1"/>
          <p:nvPr/>
        </p:nvSpPr>
        <p:spPr>
          <a:xfrm>
            <a:off x="8012158" y="3479965"/>
            <a:ext cx="285462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Private variable</a:t>
            </a: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B63FFEB7-7998-E93D-AEDB-3C428CDFC88D}"/>
              </a:ext>
            </a:extLst>
          </p:cNvPr>
          <p:cNvSpPr/>
          <p:nvPr/>
        </p:nvSpPr>
        <p:spPr>
          <a:xfrm>
            <a:off x="6832622" y="3472535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52707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6" grpId="0"/>
      <p:bldP spid="27" grpId="0" animBg="1"/>
      <p:bldP spid="4" grpId="0"/>
      <p:bldP spid="5" grpId="0"/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4219</TotalTime>
  <Words>633</Words>
  <Application>Microsoft Office PowerPoint</Application>
  <PresentationFormat>Widescreen</PresentationFormat>
  <Paragraphs>141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Aptos</vt:lpstr>
      <vt:lpstr>Aptos (Body)</vt:lpstr>
      <vt:lpstr>Aptos Display</vt:lpstr>
      <vt:lpstr>Arial</vt:lpstr>
      <vt:lpstr>Consolas</vt:lpstr>
      <vt:lpstr>Wingdings</vt:lpstr>
      <vt:lpstr>Office Theme</vt:lpstr>
      <vt:lpstr>Inheritance</vt:lpstr>
      <vt:lpstr>Meaning of Inherit</vt:lpstr>
      <vt:lpstr>Inheritance in Java</vt:lpstr>
      <vt:lpstr>Inheritance in Java</vt:lpstr>
      <vt:lpstr>PowerPoint Presentation</vt:lpstr>
      <vt:lpstr>Public variables</vt:lpstr>
      <vt:lpstr>When to use public?</vt:lpstr>
      <vt:lpstr>Private variables</vt:lpstr>
      <vt:lpstr>When to use private?</vt:lpstr>
      <vt:lpstr>When to use private?</vt:lpstr>
      <vt:lpstr>Private variables</vt:lpstr>
      <vt:lpstr>set() and get() methods</vt:lpstr>
      <vt:lpstr>set() and get() methods</vt:lpstr>
      <vt:lpstr>set() and get() methods</vt:lpstr>
      <vt:lpstr>Why use Encapsulation?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SLY Ponio</cp:lastModifiedBy>
  <cp:revision>774</cp:revision>
  <dcterms:created xsi:type="dcterms:W3CDTF">2024-08-08T01:29:50Z</dcterms:created>
  <dcterms:modified xsi:type="dcterms:W3CDTF">2025-03-30T04:17:48Z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